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krishna Daddali" userId="c6df057ce3f0aa7c" providerId="LiveId" clId="{A0743427-D54D-4AF3-8E81-33B090406910}"/>
    <pc:docChg chg="custSel modSld">
      <pc:chgData name="Balakrishna Daddali" userId="c6df057ce3f0aa7c" providerId="LiveId" clId="{A0743427-D54D-4AF3-8E81-33B090406910}" dt="2025-07-25T02:00:00.197" v="2" actId="20577"/>
      <pc:docMkLst>
        <pc:docMk/>
      </pc:docMkLst>
      <pc:sldChg chg="modSp mod">
        <pc:chgData name="Balakrishna Daddali" userId="c6df057ce3f0aa7c" providerId="LiveId" clId="{A0743427-D54D-4AF3-8E81-33B090406910}" dt="2025-07-25T02:00:00.197" v="2" actId="20577"/>
        <pc:sldMkLst>
          <pc:docMk/>
          <pc:sldMk cId="0" sldId="256"/>
        </pc:sldMkLst>
        <pc:spChg chg="mod">
          <ac:chgData name="Balakrishna Daddali" userId="c6df057ce3f0aa7c" providerId="LiveId" clId="{A0743427-D54D-4AF3-8E81-33B090406910}" dt="2025-07-25T02:00:00.197" v="2" actId="20577"/>
          <ac:spMkLst>
            <pc:docMk/>
            <pc:sldMk cId="0" sldId="256"/>
            <ac:spMk id="1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062f255c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062f255c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062f255c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062f255cc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062f255c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062f255c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062f255c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062f255c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062f255c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062f255c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062f255cc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062f255cc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074d9fb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074d9fb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074d9fb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074d9fbb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074d9fbb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074d9fbb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074d9fbb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074d9fbb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6b0a0e5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6b0a0e5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062f255cc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062f255cc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26b0a0e5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26b0a0e5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26b0a0e5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26b0a0e5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26b9716b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26b9716b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26b9716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26b9716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26b9716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26b9716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26b9716b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26b9716b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62f255c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062f255c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5"/>
          </a:xfrm>
        </p:grpSpPr>
        <p:pic>
          <p:nvPicPr>
            <p:cNvPr id="18" name="Google Shape;18;p2" descr="HD-PanelTitleR1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2328332" y="1540931"/>
              <a:ext cx="7543800" cy="38355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Google Shape;20;p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019299" y="1403348"/>
            <a:ext cx="51117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019299" y="2743198"/>
            <a:ext cx="5111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5987424" y="3778247"/>
            <a:ext cx="6732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2019298" y="3778247"/>
            <a:ext cx="3911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6717675" y="3778247"/>
            <a:ext cx="4134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2019299" y="2641598"/>
            <a:ext cx="51117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971549" y="1412874"/>
            <a:ext cx="4681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None/>
              <a:defRPr sz="21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>
            <a:spLocks noGrp="1"/>
          </p:cNvSpPr>
          <p:nvPr>
            <p:ph type="pic" idx="2"/>
          </p:nvPr>
        </p:nvSpPr>
        <p:spPr>
          <a:xfrm>
            <a:off x="6071123" y="781050"/>
            <a:ext cx="2297400" cy="35814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971549" y="2441574"/>
            <a:ext cx="4681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971551" y="3611561"/>
            <a:ext cx="7207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>
            <a:spLocks noGrp="1"/>
          </p:cNvSpPr>
          <p:nvPr>
            <p:ph type="pic" idx="2"/>
          </p:nvPr>
        </p:nvSpPr>
        <p:spPr>
          <a:xfrm>
            <a:off x="781070" y="781049"/>
            <a:ext cx="7579500" cy="25020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971551" y="4036615"/>
            <a:ext cx="7207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77901" y="736599"/>
            <a:ext cx="71946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977901" y="3257549"/>
            <a:ext cx="71946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1047127" y="3105149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084660" y="736599"/>
            <a:ext cx="6972300" cy="1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1256109" y="2514600"/>
            <a:ext cx="6629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Garamond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Garamond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Garamond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Garamond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Garamond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2"/>
          </p:nvPr>
        </p:nvSpPr>
        <p:spPr>
          <a:xfrm>
            <a:off x="971551" y="3257549"/>
            <a:ext cx="72072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46510" y="65997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950200" y="2120902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047127" y="3105149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971551" y="2481436"/>
            <a:ext cx="72072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971551" y="3583036"/>
            <a:ext cx="72072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084660" y="736599"/>
            <a:ext cx="69723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971551" y="2729484"/>
            <a:ext cx="7207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971551" y="3397250"/>
            <a:ext cx="7207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646510" y="65997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50200" y="194944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1047127" y="2571750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72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971551" y="2722626"/>
            <a:ext cx="7207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2"/>
          </p:nvPr>
        </p:nvSpPr>
        <p:spPr>
          <a:xfrm>
            <a:off x="971550" y="3352799"/>
            <a:ext cx="7207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" name="Google Shape;135;p17"/>
          <p:cNvCxnSpPr/>
          <p:nvPr/>
        </p:nvCxnSpPr>
        <p:spPr>
          <a:xfrm>
            <a:off x="1047127" y="2571750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 rot="5400000">
            <a:off x="3327448" y="-438201"/>
            <a:ext cx="24891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2" name="Google Shape;142;p18"/>
          <p:cNvCxnSpPr/>
          <p:nvPr/>
        </p:nvCxnSpPr>
        <p:spPr>
          <a:xfrm>
            <a:off x="1047127" y="1816100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 rot="5400000">
            <a:off x="5623538" y="1862648"/>
            <a:ext cx="3670200" cy="14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 rot="5400000">
            <a:off x="1923767" y="-215751"/>
            <a:ext cx="3670200" cy="55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6647917" y="742950"/>
            <a:ext cx="0" cy="36576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8270871" y="444154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71551" y="1867724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5973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511302" y="1314455"/>
            <a:ext cx="61191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sz="33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511300" y="2884538"/>
            <a:ext cx="6119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1509542" y="2782939"/>
            <a:ext cx="6122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8"/>
          <p:cNvCxnSpPr/>
          <p:nvPr/>
        </p:nvCxnSpPr>
        <p:spPr>
          <a:xfrm>
            <a:off x="1047127" y="1816100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973836" y="1920240"/>
            <a:ext cx="3538800" cy="24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4636008" y="1920240"/>
            <a:ext cx="3538800" cy="24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971550" y="1993900"/>
            <a:ext cx="3538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1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971550" y="2432446"/>
            <a:ext cx="3538800" cy="19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635502" y="1993900"/>
            <a:ext cx="3538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1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4635502" y="2432446"/>
            <a:ext cx="3538800" cy="19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9"/>
          <p:cNvCxnSpPr/>
          <p:nvPr/>
        </p:nvCxnSpPr>
        <p:spPr>
          <a:xfrm>
            <a:off x="1047127" y="1816100"/>
            <a:ext cx="70554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970358" y="1041400"/>
            <a:ext cx="278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4064001" y="736598"/>
            <a:ext cx="41022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970358" y="2273299"/>
            <a:ext cx="2788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1047127" y="2184400"/>
            <a:ext cx="26358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5"/>
          </a:xfrm>
        </p:grpSpPr>
        <p:pic>
          <p:nvPicPr>
            <p:cNvPr id="7" name="Google Shape;7;p1" descr="HD-PanelContent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9;p1" descr="HDRibbonContent-UniformTrim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 descr="HDRibbonContent-UniformTrim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sz="33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15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0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mongodb/index.php" TargetMode="External"/><Relationship Id="rId3" Type="http://schemas.openxmlformats.org/officeDocument/2006/relationships/hyperlink" Target="https://www.w3schools.com/REACT/DEFAULT.ASP" TargetMode="External"/><Relationship Id="rId7" Type="http://schemas.openxmlformats.org/officeDocument/2006/relationships/hyperlink" Target="https://www.w3schools.com/nodejs/default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html/default.asp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w3schools.com/js/default.asp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www.w3schools.com/bootstrap/bootstrap_ver.asp" TargetMode="External"/><Relationship Id="rId9" Type="http://schemas.openxmlformats.org/officeDocument/2006/relationships/hyperlink" Target="https://www.w3schools.com/typescript/index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ctrTitle"/>
          </p:nvPr>
        </p:nvSpPr>
        <p:spPr>
          <a:xfrm>
            <a:off x="1685400" y="1434150"/>
            <a:ext cx="5773200" cy="595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CC0000"/>
                </a:solidFill>
              </a:rPr>
              <a:t>Loan Management System</a:t>
            </a:r>
            <a:endParaRPr sz="3700" b="1">
              <a:solidFill>
                <a:srgbClr val="CC0000"/>
              </a:solidFill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2072650" y="2917500"/>
            <a:ext cx="5111700" cy="134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 dirty="0"/>
              <a:t>Akhil Reddy Motakatla                 Prathyusha Papagari</a:t>
            </a:r>
            <a:endParaRPr b="1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 dirty="0"/>
              <a:t>Nikhitha Siddireddy Gari             Sri Nithya Gobburi</a:t>
            </a:r>
            <a:endParaRPr b="1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/>
              <a:t>Pardhasaradhi Reddy Katta          Daneesh Gali</a:t>
            </a:r>
            <a:endParaRPr b="1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 dirty="0"/>
              <a:t>Pooja Vadlakonda                          Balakrishna Daddali</a:t>
            </a:r>
            <a:endParaRPr b="1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56" name="Google Shape;156;p20"/>
          <p:cNvSpPr txBox="1"/>
          <p:nvPr/>
        </p:nvSpPr>
        <p:spPr>
          <a:xfrm>
            <a:off x="4229275" y="1948638"/>
            <a:ext cx="33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Borrow Quick and Pay Quick</a:t>
            </a:r>
            <a:endParaRPr sz="18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4025175" y="2571750"/>
            <a:ext cx="100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Group 6</a:t>
            </a:r>
            <a:endParaRPr sz="1800" b="1" u="sng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150" y="3375650"/>
            <a:ext cx="1767850" cy="17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572" y="-67650"/>
            <a:ext cx="6084812" cy="1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800" y="1113421"/>
            <a:ext cx="7037177" cy="352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700" y="1298325"/>
            <a:ext cx="6504451" cy="32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75" y="1127350"/>
            <a:ext cx="7512498" cy="35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850" y="1247400"/>
            <a:ext cx="6697698" cy="33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825" y="1195701"/>
            <a:ext cx="6908207" cy="3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Source Code</a:t>
            </a:r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00" y="1126675"/>
            <a:ext cx="3297600" cy="34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69825"/>
            <a:ext cx="3705225" cy="354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Source Code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25" y="1160575"/>
            <a:ext cx="2995900" cy="33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750" y="1160575"/>
            <a:ext cx="4561575" cy="33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Source Code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20" y="1641095"/>
            <a:ext cx="3777050" cy="23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251249"/>
            <a:ext cx="3895560" cy="2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body" idx="1"/>
          </p:nvPr>
        </p:nvSpPr>
        <p:spPr>
          <a:xfrm>
            <a:off x="657609" y="208778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0000"/>
                </a:solidFill>
              </a:rPr>
              <a:t>Project Demo</a:t>
            </a:r>
            <a:endParaRPr sz="3500"/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275" y="2782575"/>
            <a:ext cx="1668900" cy="1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References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https://www.w3schools.com/REACT/DEFAULT.ASP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https://www.w3schools.com/bootstrap/bootstrap_ver.asp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https://www.w3schools.com/js/default.asp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https://www.w3schools.com/js/default.asp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https://www.w3schools.com/nodejs/default.asp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https://www.w3schools.com/mongodb/index.php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https://www.w3schools.com/typescript/index.php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6125" y="2362575"/>
            <a:ext cx="1739400" cy="17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657608" y="484376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0000"/>
                </a:solidFill>
              </a:rPr>
              <a:t>Agenda</a:t>
            </a:r>
            <a:endParaRPr sz="4500" b="1">
              <a:solidFill>
                <a:srgbClr val="FF0000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821800" y="2571750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02</a:t>
            </a:r>
            <a:endParaRPr sz="22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4870750" y="1528225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04</a:t>
            </a:r>
            <a:endParaRPr sz="22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821800" y="1528225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 sz="22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821800" y="3615275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03</a:t>
            </a:r>
            <a:endParaRPr sz="22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4870750" y="3615275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06</a:t>
            </a:r>
            <a:endParaRPr sz="22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870750" y="2571750"/>
            <a:ext cx="640200" cy="561300"/>
          </a:xfrm>
          <a:prstGeom prst="ellipse">
            <a:avLst/>
          </a:prstGeom>
          <a:solidFill>
            <a:srgbClr val="EFEFEF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05</a:t>
            </a:r>
            <a:endParaRPr sz="22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462000" y="1442850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Project Description</a:t>
            </a:r>
            <a:endParaRPr sz="18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510950" y="1442850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UI Interfaces</a:t>
            </a:r>
            <a:endParaRPr sz="18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510950" y="2486375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Source Code</a:t>
            </a:r>
            <a:endParaRPr sz="18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5510950" y="3529900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Garamond"/>
                <a:ea typeface="Garamond"/>
                <a:cs typeface="Garamond"/>
                <a:sym typeface="Garamond"/>
              </a:rPr>
              <a:t>Reference</a:t>
            </a:r>
            <a:endParaRPr sz="1800" b="1">
              <a:solidFill>
                <a:srgbClr val="38761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462000" y="2486375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ER Diagram</a:t>
            </a:r>
            <a:endParaRPr sz="18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462000" y="3529900"/>
            <a:ext cx="2326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Technology Used</a:t>
            </a:r>
            <a:endParaRPr sz="1800" b="1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582" y="3381597"/>
            <a:ext cx="1336768" cy="13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462000" y="1747475"/>
            <a:ext cx="297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 concise summary of the project, highlighting its purpose, goals, and objectives.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62000" y="2791000"/>
            <a:ext cx="256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Visual map showing relationships between data entities in databases.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462000" y="3834525"/>
            <a:ext cx="328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Technology used in a project refers to specific tools, systems, software, or hardware utilized to achieve project goals efficiently and effectively.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5510950" y="1747475"/>
            <a:ext cx="315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Perspectives or representations of project data tailored for specific stakeholders understanding and needs.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510950" y="2791000"/>
            <a:ext cx="320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Code containing instructions and logic, forming the foundation of software development projects.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5510950" y="3781650"/>
            <a:ext cx="215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Sources cited for information within the project development or research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0000"/>
                </a:solidFill>
              </a:rPr>
              <a:t>THANK YOU!</a:t>
            </a:r>
            <a:endParaRPr sz="60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0000"/>
                </a:solidFill>
              </a:rPr>
              <a:t>ANY QUESTIONS?</a:t>
            </a:r>
            <a:endParaRPr sz="6000" b="1">
              <a:solidFill>
                <a:srgbClr val="FF0000"/>
              </a:solidFill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Project Description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663534" y="1607561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/>
              <a:t>Handling loan applications, approvals, disbursements, and repayment tracking are all made easier and more automated with the help of the Loan Management System (LMS). 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/>
              <a:t>This system seeks to improve a financial institution's management of different loan kinds in terms of accuracy, efficiency, and transparency.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100" y="3024225"/>
            <a:ext cx="1691800" cy="17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Project Description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657609" y="1554211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/>
              <a:t>The main clients of the Loan Management System are external clients looking for different loan products and internal employees in charge of loan operations.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/>
              <a:t>It ensures a smooth and well-organized approach to the loan lifecycle by covering a variety of loan kinds, including business loans, mortgages, personal loans, and more.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800" y="3109549"/>
            <a:ext cx="2326676" cy="15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Project Features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663534" y="1522211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User Authentication:</a:t>
            </a:r>
            <a:r>
              <a:rPr lang="en"/>
              <a:t> Safe login for loan officers and applicants.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User Registration:</a:t>
            </a:r>
            <a:r>
              <a:rPr lang="en"/>
              <a:t> Applicants can register their account in the system in order to apply loan.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Loan Application: </a:t>
            </a:r>
            <a:r>
              <a:rPr lang="en"/>
              <a:t>Applicants can easily submit loan requests with the required documentation using an intuitive interface.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Insurances:</a:t>
            </a:r>
            <a:r>
              <a:rPr lang="en"/>
              <a:t> Applicants can add all their insurance policies in the system.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User Profile:</a:t>
            </a:r>
            <a:r>
              <a:rPr lang="en"/>
              <a:t> Applicants can Update their profile once they are logged in.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Plans:</a:t>
            </a:r>
            <a:r>
              <a:rPr lang="en"/>
              <a:t> Users can view some list of plans in order to apply the loan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Project Features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663534" y="15862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Support:</a:t>
            </a:r>
            <a:r>
              <a:rPr lang="en"/>
              <a:t> Applicants can submit support request if they have any queries.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Payment Schedule:</a:t>
            </a:r>
            <a:r>
              <a:rPr lang="en"/>
              <a:t> Applicants can see Payment Schedule for their applied loans.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Transactions:</a:t>
            </a:r>
            <a:r>
              <a:rPr lang="en"/>
              <a:t> Applicants can see all the transactions they have made.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Loan Status:</a:t>
            </a:r>
            <a:r>
              <a:rPr lang="en"/>
              <a:t> Users can check the status of their applied Loan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Application Review:</a:t>
            </a:r>
            <a:r>
              <a:rPr lang="en"/>
              <a:t> A system that automatically evaluates applications, does credit checks, and makes choices for loan officers.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Admin:</a:t>
            </a:r>
            <a:r>
              <a:rPr lang="en"/>
              <a:t> They can review the loan and give comments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450" y="3394925"/>
            <a:ext cx="2375649" cy="14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663533" y="36700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ER Diagram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625" y="1091200"/>
            <a:ext cx="5597375" cy="35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Technology Used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Technologies/Frameworks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NodeJS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ReactJS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MongoDB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JavaScript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HTML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CSS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ExpressJS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b="1"/>
              <a:t>Tools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Visual Studio Code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/>
              <a:t>MongoDB Compass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200" y="1544725"/>
            <a:ext cx="1490150" cy="14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402" y="3429725"/>
            <a:ext cx="2023000" cy="1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325" y="2721150"/>
            <a:ext cx="1881675" cy="1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3250" y="1436825"/>
            <a:ext cx="1338150" cy="13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663533" y="527051"/>
            <a:ext cx="7828800" cy="72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UI Interfaces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1"/>
          </p:nvPr>
        </p:nvSpPr>
        <p:spPr>
          <a:xfrm>
            <a:off x="663534" y="1436836"/>
            <a:ext cx="7828800" cy="297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40" y="436365"/>
            <a:ext cx="965043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38" y="1275750"/>
            <a:ext cx="6495875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On-screen Show (16:9)</PresentationFormat>
  <Paragraphs>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Roboto</vt:lpstr>
      <vt:lpstr>Garamond</vt:lpstr>
      <vt:lpstr>Arial</vt:lpstr>
      <vt:lpstr>Organic</vt:lpstr>
      <vt:lpstr>Loan Management System</vt:lpstr>
      <vt:lpstr>Agenda</vt:lpstr>
      <vt:lpstr>Project Description</vt:lpstr>
      <vt:lpstr>Project Description</vt:lpstr>
      <vt:lpstr>Project Features</vt:lpstr>
      <vt:lpstr>Project Features</vt:lpstr>
      <vt:lpstr>ER Diagram</vt:lpstr>
      <vt:lpstr>Technology Used</vt:lpstr>
      <vt:lpstr>UI Interfaces</vt:lpstr>
      <vt:lpstr>UI Interfaces</vt:lpstr>
      <vt:lpstr>UI Interfaces</vt:lpstr>
      <vt:lpstr>UI Interfaces</vt:lpstr>
      <vt:lpstr>UI Interfaces</vt:lpstr>
      <vt:lpstr>UI Interfaces</vt:lpstr>
      <vt:lpstr>Source Code</vt:lpstr>
      <vt:lpstr>Source Code</vt:lpstr>
      <vt:lpstr>Source Code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Balakrishna Daddali</cp:lastModifiedBy>
  <cp:revision>1</cp:revision>
  <dcterms:modified xsi:type="dcterms:W3CDTF">2025-07-25T02:00:02Z</dcterms:modified>
</cp:coreProperties>
</file>